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746"/>
  </p:normalViewPr>
  <p:slideViewPr>
    <p:cSldViewPr snapToGrid="0" snapToObjects="1">
      <p:cViewPr varScale="1">
        <p:scale>
          <a:sx n="94" d="100"/>
          <a:sy n="94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9" Type="http://schemas.openxmlformats.org/officeDocument/2006/relationships/theme" Target="theme/theme1.xml" /><Relationship Id="rId28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27" Type="http://schemas.openxmlformats.org/officeDocument/2006/relationships/presProps" Target="presProps.xml" /><Relationship Id="rId30" Type="http://schemas.openxmlformats.org/officeDocument/2006/relationships/tableStyles" Target="tableStyles.xml" 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87F57-DAB0-1B4B-8665-341B9FC75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40D68-9855-CE43-88F7-6D205CEBA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A02FF-7FFD-AC45-B155-681BF1342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05D75-9624-FE43-B035-A555CD4DE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BAAE9-577D-C946-AFE8-41DF5C5BC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25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9C3A-BDEB-8244-8422-7956AAC1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5E862B-0DE2-3546-8A16-EF9FC86274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F9620-5373-184C-B8F5-50065A61F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4F3A6-4228-A942-96A3-49443D407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E4871-5F4F-B94F-9B11-1C555D909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723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638292-5D68-B247-8578-68BF58724D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C19345-E9D9-B14B-84E7-1A862142E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4CB5C-0678-1F4D-B658-CD6CF9D98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9C839-DEA1-0746-8BE3-D4D2081AA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6015C-D92F-4B4D-B0E1-822256A0D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071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C0B75-05BF-0C4A-B1B8-CDACCCCC7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01E6F-DF5F-E24C-956E-3AB41B8F4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2973E-B8AF-BB41-A0AC-171B48402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30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26130-253A-E043-BB2B-EC3ECCCD0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10AC4-187A-054C-904A-013E8FEA0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17D9A-A462-764F-948F-6E2672371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18ABA-33D1-C146-8DCF-F6E1DE373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915FA-4DCD-4742-A0A8-0BBC88D80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261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1FE2-61CD-2E40-A43A-EED9A845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B83AA-6B3D-8243-8929-B2C82ECF02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C6ADC3-E655-2545-8043-D0E704EC25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4AC6B-30BF-934E-8AF0-9D5135BFE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5FC3D-A9D9-034E-B4AD-B7DE0F07A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3BA704-A97B-664F-A29E-263BEBA6B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3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1A9F1-BC89-7C4A-9214-A5BE0AB1B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6BC88-A191-1B4E-93B6-022477DE4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B24D5-81F4-224A-9969-38BBFCB09E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088AE-0C84-A44B-91C7-8F963F2A07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BF671-0E0E-DA40-8680-D83784EC8B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B2AD7-AEE2-F646-8BCC-E8703194A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372F84-EA31-7E4D-BD1E-9CA444C83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D3C69E-19B8-F34F-AF8D-F27A144D3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35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E5ED7-24E2-9543-B176-0ABE3B6AC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6C28B-9F3E-F143-B91E-2841159F2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13EF2D-1DB9-D144-8D7B-316B50AE1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1CC1C-A842-D34E-A7B6-6E5A2425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69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BEAA5F-BD3F-2747-9C1C-6F6536405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8B9E6E-039F-0249-801B-6103C5ABB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230358-4592-D84F-A0EA-8BF2628A0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67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F591-01B8-0146-8E9C-D716C0C11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14410-E74E-EB49-B1DA-68B0A4BEA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CB627E-8FEB-F94E-BF40-9FEE8A4DC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9E7052-D7F9-5A4A-8AAC-08CD16D28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0EF0C-418B-5942-87FD-8BBC8C06F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7A0CA-D356-CB44-91BC-5159B62A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957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D49E9-4D8D-4D4F-A028-4A969AA57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CF626B-504D-3E42-84BE-0CAC53A8BF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E9CD8F-2308-8642-874A-ED0D25A22E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D8BE4-CF48-F245-8411-0DAA33FED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3DFB9-F5F2-564E-9042-336BA46EE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E53F0D-14C8-8441-AFFB-716C63E1B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179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691513-1FAA-0E4F-BF0A-F546F01B9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CAB061-79B5-4A4B-9136-7AD1C74E0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8850B-4EFB-D54B-BB8F-35702D7E72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E6D32-4C03-264D-8FDB-034DA7582E3B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506E4-A05F-654F-91C2-F1C380EB4C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BDFA0-6157-4E4F-AB3A-F72514A6D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55E29-7268-1047-A2C0-924C0156E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004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en.wikipedia.org/wiki/ISO_8601" TargetMode="Externa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figshare.com/s/165cad3ce6eadbf6b19a" TargetMode="Externa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3-common-mistakes-sheet.html#tables" TargetMode="External" /><Relationship Id="rId3" Type="http://schemas.openxmlformats.org/officeDocument/2006/relationships/hyperlink" Target="3-common-mistakes-sheet.html#tabs" TargetMode="External" /><Relationship Id="rId4" Type="http://schemas.openxmlformats.org/officeDocument/2006/relationships/hyperlink" Target="3-common-mistakes-sheet.html#zeros" TargetMode="External" /><Relationship Id="rId5" Type="http://schemas.openxmlformats.org/officeDocument/2006/relationships/hyperlink" Target="3-common-mistakes-sheet.html#null" TargetMode="External" /><Relationship Id="rId6" Type="http://schemas.openxmlformats.org/officeDocument/2006/relationships/hyperlink" Target="3-common-mistakes-sheet.html#formatting" TargetMode="External" /><Relationship Id="rId7" Type="http://schemas.openxmlformats.org/officeDocument/2006/relationships/hyperlink" Target="3-common-mistakes-sheet.html#formatting_pretty" TargetMode="External" /><Relationship Id="rId8" Type="http://schemas.openxmlformats.org/officeDocument/2006/relationships/hyperlink" Target="3-common-mistakes-sheet.html#units" TargetMode="External" /><Relationship Id="rId9" Type="http://schemas.openxmlformats.org/officeDocument/2006/relationships/hyperlink" Target="3-common-mistakes-sheet.html#info" TargetMode="External" /><Relationship Id="rId10" Type="http://schemas.openxmlformats.org/officeDocument/2006/relationships/hyperlink" Target="3-common-mistakes-sheet.html#field_name" TargetMode="External" /><Relationship Id="rId11" Type="http://schemas.openxmlformats.org/officeDocument/2006/relationships/hyperlink" Target="3-common-mistakes-sheet.html#special" TargetMode="External" /><Relationship Id="rId12" Type="http://schemas.openxmlformats.org/officeDocument/2006/relationships/hyperlink" Target="3-common-mistakes-sheet.html#metadata" TargetMode="Externa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-bloggers.com/2018/03/thoughts-on-teaching-r-and-yet-another-tidyverse-intro/" TargetMode="External" /><Relationship Id="rId3" Type="http://schemas.openxmlformats.org/officeDocument/2006/relationships/image" Target="../media/image3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llisonhorst/stats-illustrations" TargetMode="External" /><Relationship Id="rId3" Type="http://schemas.openxmlformats.org/officeDocument/2006/relationships/hyperlink" Target="https://github.com/allisonhorst/stats-illustrations" TargetMode="Externa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87F57-DAB0-1B4B-8665-341B9FC75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session3: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practice,</a:t>
            </a:r>
            <a:r>
              <a:rPr/>
              <a:t> </a:t>
            </a:r>
            <a:r>
              <a:rPr/>
              <a:t>‘</a:t>
            </a:r>
            <a:r>
              <a:rPr/>
              <a:t>tidy</a:t>
            </a:r>
            <a:r>
              <a:rPr/>
              <a:t> </a:t>
            </a:r>
            <a:r>
              <a:rPr/>
              <a:t>data</a:t>
            </a:r>
            <a:r>
              <a:rPr/>
              <a:t>’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spreadsheets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40D68-9855-CE43-88F7-6D205CEBA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Data</a:t>
            </a:r>
            <a:r>
              <a:rPr/>
              <a:t> </a:t>
            </a:r>
            <a:r>
              <a:rPr/>
              <a:t>types</a:t>
            </a:r>
          </a:p>
        </p:txBody>
      </p:sp>
      <p:pic>
        <p:nvPicPr>
          <p:cNvPr descr="../images/data-types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816100"/>
            <a:ext cx="5791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Data</a:t>
            </a:r>
            <a:r>
              <a:rPr/>
              <a:t> </a:t>
            </a:r>
            <a:r>
              <a:rPr/>
              <a:t>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Integers &amp; Decimals</a:t>
            </a:r>
          </a:p>
          <a:p>
            <a:pPr lvl="1"/>
            <a:r>
              <a:rPr sz="1800">
                <a:latin typeface="Courier"/>
              </a:rPr>
              <a:t>...,-3,-2,0,1,2,3,...</a:t>
            </a:r>
            <a:r>
              <a:rPr/>
              <a:t> versus </a:t>
            </a:r>
            <a:r>
              <a:rPr sz="1800">
                <a:latin typeface="Courier"/>
              </a:rPr>
              <a:t>3.141529</a:t>
            </a:r>
          </a:p>
          <a:p>
            <a:pPr lvl="1"/>
            <a:r>
              <a:rPr/>
              <a:t>Whole numbers versus any number with a decimal point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Characters &amp; Strings (any sequence of characters)</a:t>
            </a:r>
          </a:p>
          <a:p>
            <a:pPr lvl="1"/>
            <a:r>
              <a:rPr/>
              <a:t>Literally anything you can type can be represented as a string.</a:t>
            </a:r>
          </a:p>
          <a:p>
            <a:pPr lvl="1"/>
            <a:r>
              <a:rPr/>
              <a:t>Default type in Excel &amp; in R if it can’t be recognised as anything else</a:t>
            </a:r>
          </a:p>
          <a:p>
            <a:pPr lvl="1"/>
            <a:r>
              <a:rPr sz="1800">
                <a:latin typeface="Courier"/>
              </a:rPr>
              <a:t>180mg</a:t>
            </a:r>
            <a:r>
              <a:rPr/>
              <a:t> is not a number!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Data</a:t>
            </a:r>
            <a:r>
              <a:rPr/>
              <a:t> </a:t>
            </a:r>
            <a:r>
              <a:rPr/>
              <a:t>types</a:t>
            </a:r>
            <a:r>
              <a:rPr/>
              <a:t> </a:t>
            </a:r>
            <a:r>
              <a:rPr/>
              <a:t>(contd)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Dates &amp; Times (beware tricky!)</a:t>
            </a:r>
          </a:p>
          <a:p>
            <a:pPr lvl="0" marL="0" indent="0">
              <a:buNone/>
            </a:pPr>
            <a:r>
              <a:rPr/>
              <a:t> - Try to use </a:t>
            </a:r>
            <a:r>
              <a:rPr>
                <a:hlinkClick r:id="rId2"/>
              </a:rPr>
              <a:t>ISO 8601</a:t>
            </a:r>
            <a:r>
              <a:rPr/>
              <a:t> date format : </a:t>
            </a:r>
            <a:r>
              <a:rPr b="1"/>
              <a:t>YYYY-MM-DD</a:t>
            </a:r>
            <a:br/>
            <a:r>
              <a:rPr/>
              <a:t>- Many advantages - e.g. 2021-08-23 - </a:t>
            </a:r>
            <a:r>
              <a:rPr b="1"/>
              <a:t>YYYY-MM-DD HH:MM:SS</a:t>
            </a:r>
            <a:r>
              <a:rPr/>
              <a:t> optional time added  NOT : 2021:08:23 or 20210823 or 21-08-23</a:t>
            </a:r>
          </a:p>
          <a:p>
            <a:pPr lvl="0" marL="0" indent="0">
              <a:buNone/>
            </a:pPr>
          </a:p>
          <a:p>
            <a:pPr lvl="1"/>
            <a:r>
              <a:rPr/>
              <a:t>computers (e.g. Excel &amp; R) store dates in a range of ways</a:t>
            </a:r>
          </a:p>
          <a:p>
            <a:pPr lvl="1"/>
            <a:r>
              <a:rPr/>
              <a:t>problems occur in conversions</a:t>
            </a:r>
          </a:p>
          <a:p>
            <a:pPr lvl="1"/>
            <a:r>
              <a:rPr/>
              <a:t>Package </a:t>
            </a:r>
            <a:r>
              <a:rPr sz="1800">
                <a:latin typeface="Courier"/>
              </a:rPr>
              <a:t>lubridate</a:t>
            </a:r>
            <a:r>
              <a:rPr/>
              <a:t> in R is good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Data</a:t>
            </a:r>
            <a:r>
              <a:rPr/>
              <a:t> </a:t>
            </a:r>
            <a:r>
              <a:rPr/>
              <a:t>types</a:t>
            </a:r>
            <a:r>
              <a:rPr/>
              <a:t> </a:t>
            </a:r>
            <a:r>
              <a:rPr/>
              <a:t>(contd)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TRUE or FALSE (Booleans)</a:t>
            </a:r>
          </a:p>
          <a:p>
            <a:pPr lvl="1"/>
            <a:r>
              <a:rPr sz="1800">
                <a:latin typeface="Courier"/>
              </a:rPr>
              <a:t>TRUE</a:t>
            </a:r>
            <a:r>
              <a:rPr/>
              <a:t> or </a:t>
            </a:r>
            <a:r>
              <a:rPr sz="1800">
                <a:latin typeface="Courier"/>
              </a:rPr>
              <a:t>FALSE</a:t>
            </a:r>
            <a:r>
              <a:rPr/>
              <a:t> statements.</a:t>
            </a:r>
          </a:p>
          <a:p>
            <a:pPr lvl="1"/>
            <a:r>
              <a:rPr sz="1800">
                <a:latin typeface="Courier"/>
              </a:rPr>
              <a:t>1</a:t>
            </a:r>
            <a:r>
              <a:rPr/>
              <a:t> or </a:t>
            </a:r>
            <a:r>
              <a:rPr sz="1800">
                <a:latin typeface="Courier"/>
              </a:rPr>
              <a:t>0</a:t>
            </a:r>
            <a:r>
              <a:rPr/>
              <a:t> is a common shorthand</a:t>
            </a:r>
          </a:p>
          <a:p>
            <a:pPr lvl="1"/>
            <a:r>
              <a:rPr/>
              <a:t>in R you may see </a:t>
            </a:r>
            <a:r>
              <a:rPr sz="1800">
                <a:latin typeface="Courier"/>
              </a:rPr>
              <a:t>T</a:t>
            </a:r>
            <a:r>
              <a:rPr/>
              <a:t> or </a:t>
            </a:r>
            <a:r>
              <a:rPr sz="1800">
                <a:latin typeface="Courier"/>
              </a:rPr>
              <a:t>F</a:t>
            </a:r>
            <a:r>
              <a:rPr/>
              <a:t> used. </a:t>
            </a:r>
            <a:r>
              <a:rPr b="1"/>
              <a:t>DON’T</a:t>
            </a:r>
            <a:r>
              <a:rPr/>
              <a:t> (can lead to problems because </a:t>
            </a:r>
            <a:r>
              <a:rPr sz="1800">
                <a:latin typeface="Courier"/>
              </a:rPr>
              <a:t>T</a:t>
            </a:r>
            <a:r>
              <a:rPr/>
              <a:t> &amp; </a:t>
            </a:r>
            <a:r>
              <a:rPr sz="1800">
                <a:latin typeface="Courier"/>
              </a:rPr>
              <a:t>F</a:t>
            </a:r>
            <a:r>
              <a:rPr/>
              <a:t> can be redefined)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Categorical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Factor</a:t>
            </a:r>
            <a:r>
              <a:rPr/>
              <a:t> </a:t>
            </a:r>
            <a:r>
              <a:rPr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Sometimes R can convert character strings to Factors</a:t>
            </a:r>
          </a:p>
          <a:p>
            <a:pPr lvl="1"/>
            <a:r>
              <a:rPr/>
              <a:t>Common source of confusion in R (still trips me up sometimes)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Nominal</a:t>
            </a:r>
          </a:p>
          <a:p>
            <a:pPr lvl="1"/>
            <a:r>
              <a:rPr/>
              <a:t>An </a:t>
            </a:r>
            <a:r>
              <a:rPr b="1"/>
              <a:t>un</a:t>
            </a:r>
            <a:r>
              <a:rPr/>
              <a:t>ordered factor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- apples, oranges, pears</a:t>
            </a:r>
          </a:p>
          <a:p>
            <a:pPr lvl="1"/>
            <a:r>
              <a:rPr/>
              <a:t>R stores this as </a:t>
            </a:r>
            <a:r>
              <a:rPr sz="1800">
                <a:latin typeface="Courier"/>
              </a:rPr>
              <a:t>1,2,3</a:t>
            </a:r>
            <a:r>
              <a:rPr/>
              <a:t> for convenience but not because </a:t>
            </a:r>
            <a:r>
              <a:rPr sz="1800">
                <a:latin typeface="Courier"/>
              </a:rPr>
              <a:t>1&lt;2&lt;3</a:t>
            </a:r>
            <a:r>
              <a:rPr/>
              <a:t>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Ordinal</a:t>
            </a:r>
          </a:p>
          <a:p>
            <a:pPr lvl="1"/>
            <a:r>
              <a:rPr/>
              <a:t>Ordered, e.g. Likert scale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- Disagree, Neither agree/disagree, Agree</a:t>
            </a:r>
          </a:p>
          <a:p>
            <a:pPr lvl="1"/>
            <a:r>
              <a:rPr/>
              <a:t>R stores this as </a:t>
            </a:r>
            <a:r>
              <a:rPr sz="1800">
                <a:latin typeface="Courier"/>
              </a:rPr>
              <a:t>1,2,3</a:t>
            </a:r>
            <a:r>
              <a:rPr/>
              <a:t> for convenience and understands that </a:t>
            </a:r>
            <a:r>
              <a:rPr sz="1800">
                <a:latin typeface="Courier"/>
              </a:rPr>
              <a:t>1&lt;2&lt;3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Exploring</a:t>
            </a:r>
            <a:r>
              <a:rPr/>
              <a:t> </a:t>
            </a:r>
            <a:r>
              <a:rPr/>
              <a:t>Datatypes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turn …</a:t>
            </a:r>
          </a:p>
          <a:p>
            <a:pPr lvl="0" marL="0" indent="0">
              <a:buNone/>
            </a:pPr>
            <a:r>
              <a:rPr/>
              <a:t>In RStudio,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integers &lt;- as.integer(c(1, 3, 15, 16))
decimals &lt;- c(1.4, 3.5, 15.55, 16.4)
bools &lt;- c(TRUE, TRUE, FALSE, TRUE)
dates &lt;- as.Date(c("22/04/2016", "13/05/1997"), format = "%d/%m/%Y")
strings &lt;- c("These are", "Strings")
factors &lt;- as.factor(c("Apples", "Pears", "Lemons"))
factors &lt;- as.factor(c("Good", "Better", "Best"), ordered=TRUE)</a:t>
            </a:r>
          </a:p>
          <a:p>
            <a:pPr lvl="0" marL="0" indent="0">
              <a:buNone/>
            </a:pPr>
            <a:r>
              <a:rPr/>
              <a:t>then use </a:t>
            </a:r>
            <a:r>
              <a:rPr sz="1800">
                <a:latin typeface="Courier"/>
              </a:rPr>
              <a:t>str()</a:t>
            </a:r>
            <a:r>
              <a:rPr/>
              <a:t> to see the data ‘structure’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Cardinal</a:t>
            </a:r>
            <a:r>
              <a:rPr/>
              <a:t> </a:t>
            </a:r>
            <a:r>
              <a:rPr/>
              <a:t>rules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spreadsheets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Columns</a:t>
            </a:r>
          </a:p>
          <a:p>
            <a:pPr lvl="0" marL="1270000" indent="0">
              <a:buNone/>
            </a:pPr>
            <a:r>
              <a:rPr sz="2000"/>
              <a:t>Put all your </a:t>
            </a:r>
            <a:r>
              <a:rPr sz="2000" b="1"/>
              <a:t>variables in columns</a:t>
            </a:r>
            <a:r>
              <a:rPr sz="2000"/>
              <a:t> - the thing you’re measuring, like ‘weight’, ‘temperature’ or ‘SBP’. Break things down into their most basic constituents, and keep units in your headers only.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Rows</a:t>
            </a:r>
          </a:p>
          <a:p>
            <a:pPr lvl="0" marL="1270000" indent="0">
              <a:buNone/>
            </a:pPr>
            <a:r>
              <a:rPr sz="2000"/>
              <a:t>Put each </a:t>
            </a:r>
            <a:r>
              <a:rPr sz="2000" b="1"/>
              <a:t>observation in its own row</a:t>
            </a:r>
            <a:r>
              <a:rPr sz="2000"/>
              <a:t>. Think very carefully about what constitutes your basic observation. Often it’s your patient, but it may not be as intuitive as you think.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Headers</a:t>
            </a:r>
          </a:p>
          <a:p>
            <a:pPr lvl="0" marL="1270000" indent="0">
              <a:buNone/>
            </a:pPr>
            <a:r>
              <a:rPr sz="2000"/>
              <a:t>Have a single ‘header’ row to label your columns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Cells</a:t>
            </a:r>
          </a:p>
          <a:p>
            <a:pPr lvl="0" marL="1270000" indent="0">
              <a:buNone/>
            </a:pPr>
            <a:r>
              <a:rPr sz="2000" b="1"/>
              <a:t>Don’t combine multiple pieces of information in one cell</a:t>
            </a:r>
            <a:r>
              <a:rPr sz="2000"/>
              <a:t>.</a:t>
            </a:r>
          </a:p>
          <a:p>
            <a:pPr lvl="0" marL="1270000" indent="0">
              <a:buNone/>
            </a:pPr>
            <a:r>
              <a:rPr sz="2000" b="1"/>
              <a:t>Leave the raw data raw</a:t>
            </a:r>
            <a:r>
              <a:rPr sz="2000"/>
              <a:t> - don’t mess with it! That means no formulas anywhere in your spreadsheet!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Sharing</a:t>
            </a:r>
          </a:p>
          <a:p>
            <a:pPr lvl="0" marL="1270000" indent="0">
              <a:buNone/>
            </a:pPr>
            <a:r>
              <a:rPr sz="2000"/>
              <a:t>Export the cleaned data to a </a:t>
            </a:r>
            <a:r>
              <a:rPr sz="2000" b="1"/>
              <a:t>text based format</a:t>
            </a:r>
            <a:r>
              <a:rPr sz="2000"/>
              <a:t> like CSV. This ensures that anyone can use the data, and is the format required by most data repositories.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computer</a:t>
            </a:r>
            <a:r>
              <a:rPr/>
              <a:t> </a:t>
            </a:r>
            <a:r>
              <a:rPr/>
              <a:t>doesn’t</a:t>
            </a:r>
            <a:r>
              <a:rPr/>
              <a:t> </a:t>
            </a:r>
            <a:r>
              <a:rPr/>
              <a:t>care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formatting</a:t>
            </a:r>
          </a:p>
        </p:txBody>
      </p:sp>
      <p:pic>
        <p:nvPicPr>
          <p:cNvPr descr="../images/data2csv-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66900" y="1816100"/>
            <a:ext cx="8458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…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Excel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present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easy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format</a:t>
            </a:r>
          </a:p>
        </p:txBody>
      </p:sp>
      <p:pic>
        <p:nvPicPr>
          <p:cNvPr descr="../images/data2csv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1879600"/>
            <a:ext cx="10515600" cy="421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Understand what is ‘Tidy data’</a:t>
            </a:r>
          </a:p>
          <a:p>
            <a:pPr lvl="2"/>
            <a:r>
              <a:rPr/>
              <a:t>each column is a variable</a:t>
            </a:r>
          </a:p>
          <a:p>
            <a:pPr lvl="2"/>
            <a:r>
              <a:rPr/>
              <a:t>each row is an observation</a:t>
            </a:r>
          </a:p>
          <a:p>
            <a:pPr lvl="1"/>
            <a:r>
              <a:rPr/>
              <a:t>Learn about data types (columns)</a:t>
            </a:r>
          </a:p>
          <a:p>
            <a:pPr lvl="1"/>
            <a:r>
              <a:rPr/>
              <a:t>Best practices for recording data</a:t>
            </a:r>
          </a:p>
          <a:p>
            <a:pPr lvl="1"/>
            <a:r>
              <a:rPr/>
              <a:t>Common data mistakes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But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Remember that you need to go back and forth between both formats.</a:t>
            </a:r>
          </a:p>
          <a:p>
            <a:pPr lvl="0" marL="1270000" indent="0">
              <a:buNone/>
            </a:pPr>
            <a:r>
              <a:rPr sz="2000"/>
              <a:t>So merged cells, colours, comments will both be lost and confuse.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Your</a:t>
            </a:r>
            <a:r>
              <a:rPr/>
              <a:t> </a:t>
            </a:r>
            <a:r>
              <a:rPr/>
              <a:t>turn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The data</a:t>
            </a:r>
          </a:p>
          <a:p>
            <a:pPr lvl="1"/>
            <a:r>
              <a:rPr/>
              <a:t>Raw data from an RCT on pain relief following mastectomy</a:t>
            </a:r>
          </a:p>
          <a:p>
            <a:pPr lvl="1"/>
            <a:r>
              <a:rPr/>
              <a:t>Download from </a:t>
            </a:r>
            <a:r>
              <a:rPr>
                <a:hlinkClick r:id="rId2"/>
              </a:rPr>
              <a:t>FigShare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Original</a:t>
            </a:r>
            <a:r>
              <a:rPr/>
              <a:t> </a:t>
            </a:r>
            <a:r>
              <a:rPr/>
              <a:t>(dirty)</a:t>
            </a:r>
          </a:p>
        </p:txBody>
      </p:sp>
      <p:pic>
        <p:nvPicPr>
          <p:cNvPr descr="../images/excel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16200" y="1816100"/>
            <a:ext cx="69469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Your</a:t>
            </a:r>
            <a:r>
              <a:rPr/>
              <a:t> </a:t>
            </a:r>
            <a:r>
              <a:rPr/>
              <a:t>mission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Identify and fix these common mistakes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Common</a:t>
            </a:r>
            <a:r>
              <a:rPr/>
              <a:t> </a:t>
            </a:r>
            <a:r>
              <a:rPr/>
              <a:t>mistakes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Multiple tables</a:t>
            </a:r>
          </a:p>
          <a:p>
            <a:pPr lvl="1"/>
            <a:r>
              <a:rPr>
                <a:hlinkClick r:id="rId3"/>
              </a:rPr>
              <a:t>Multiple tabs</a:t>
            </a:r>
          </a:p>
          <a:p>
            <a:pPr lvl="1"/>
            <a:r>
              <a:rPr>
                <a:hlinkClick r:id="rId4"/>
              </a:rPr>
              <a:t>Not filling in zeros</a:t>
            </a:r>
          </a:p>
          <a:p>
            <a:pPr lvl="1"/>
            <a:r>
              <a:rPr>
                <a:hlinkClick r:id="rId5"/>
              </a:rPr>
              <a:t>Using bad null values</a:t>
            </a:r>
          </a:p>
          <a:p>
            <a:pPr lvl="1"/>
            <a:r>
              <a:rPr>
                <a:hlinkClick r:id="rId6"/>
              </a:rPr>
              <a:t>Using formatting to convey information</a:t>
            </a:r>
          </a:p>
          <a:p>
            <a:pPr lvl="1"/>
            <a:r>
              <a:rPr>
                <a:hlinkClick r:id="rId7"/>
              </a:rPr>
              <a:t>Using formatting to make the data sheet look pretty</a:t>
            </a:r>
          </a:p>
          <a:p>
            <a:pPr lvl="1"/>
            <a:r>
              <a:rPr>
                <a:hlinkClick r:id="rId8"/>
              </a:rPr>
              <a:t>Placing comments or units in cells</a:t>
            </a:r>
          </a:p>
          <a:p>
            <a:pPr lvl="1"/>
            <a:r>
              <a:rPr>
                <a:hlinkClick r:id="rId9"/>
              </a:rPr>
              <a:t>More than one piece of information in a cell</a:t>
            </a:r>
          </a:p>
          <a:p>
            <a:pPr lvl="1"/>
            <a:r>
              <a:rPr>
                <a:hlinkClick r:id="rId10"/>
              </a:rPr>
              <a:t>Field name problems</a:t>
            </a:r>
          </a:p>
          <a:p>
            <a:pPr lvl="1"/>
            <a:r>
              <a:rPr>
                <a:hlinkClick r:id="rId11"/>
              </a:rPr>
              <a:t>Special characters in data</a:t>
            </a:r>
          </a:p>
          <a:p>
            <a:pPr lvl="1"/>
            <a:r>
              <a:rPr>
                <a:hlinkClick r:id="rId12"/>
              </a:rPr>
              <a:t>Inclusion of metadata in data table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copy the spreadsheet - don’t mess with the raw data !</a:t>
            </a:r>
          </a:p>
          <a:p>
            <a:pPr lvl="1"/>
            <a:r>
              <a:rPr/>
              <a:t>In the copy make 3 sheets: readme, dictionary, data</a:t>
            </a:r>
          </a:p>
          <a:p>
            <a:pPr lvl="1"/>
            <a:r>
              <a:rPr/>
              <a:t>For this example modify the data in Excel - when you get more proficient you can do from R</a:t>
            </a:r>
          </a:p>
          <a:p>
            <a:pPr lvl="1"/>
            <a:r>
              <a:rPr/>
              <a:t>Start with a few columns, don’t need to do all</a:t>
            </a:r>
          </a:p>
          <a:p>
            <a:pPr lvl="1"/>
            <a:r>
              <a:rPr/>
              <a:t>Finally export the data sheet to CSV</a:t>
            </a:r>
          </a:p>
          <a:p>
            <a:pPr lvl="1"/>
            <a:r>
              <a:rPr/>
              <a:t>For extra points, try reading the CSV into R with read_csv(“[filename.csv]”)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Tidy</a:t>
            </a:r>
            <a:r>
              <a:rPr/>
              <a:t> </a:t>
            </a:r>
            <a:r>
              <a:rPr/>
              <a:t>data</a:t>
            </a:r>
          </a:p>
        </p:txBody>
      </p:sp>
      <p:pic>
        <p:nvPicPr>
          <p:cNvPr descr="../images/tidydata_1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35200" y="1816100"/>
            <a:ext cx="7721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Tidy</a:t>
            </a:r>
            <a:r>
              <a:rPr/>
              <a:t> </a:t>
            </a:r>
            <a:r>
              <a:rPr/>
              <a:t>datasets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alike</a:t>
            </a:r>
            <a:r>
              <a:rPr/>
              <a:t> </a:t>
            </a:r>
            <a:r>
              <a:rPr/>
              <a:t>…</a:t>
            </a:r>
            <a:r>
              <a:rPr/>
              <a:t> </a:t>
            </a:r>
            <a:r>
              <a:rPr/>
              <a:t>every</a:t>
            </a:r>
            <a:r>
              <a:rPr/>
              <a:t> </a:t>
            </a:r>
            <a:r>
              <a:rPr/>
              <a:t>messy</a:t>
            </a:r>
            <a:r>
              <a:rPr/>
              <a:t> </a:t>
            </a:r>
            <a:r>
              <a:rPr/>
              <a:t>dataset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messy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its</a:t>
            </a:r>
            <a:r>
              <a:rPr/>
              <a:t> </a:t>
            </a:r>
            <a:r>
              <a:rPr/>
              <a:t>own</a:t>
            </a:r>
            <a:r>
              <a:rPr/>
              <a:t> </a:t>
            </a:r>
            <a:r>
              <a:rPr/>
              <a:t>way</a:t>
            </a:r>
            <a:r>
              <a:rPr/>
              <a:t>”</a:t>
            </a:r>
          </a:p>
        </p:txBody>
      </p:sp>
      <p:pic>
        <p:nvPicPr>
          <p:cNvPr descr="../images/tidydata_2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35200" y="1816100"/>
            <a:ext cx="7721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Tidy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>
                <a:hlinkClick r:id="rId2"/>
              </a:rPr>
              <a:t>here</a:t>
            </a:r>
          </a:p>
        </p:txBody>
      </p:sp>
      <p:pic>
        <p:nvPicPr>
          <p:cNvPr descr="../images/tidy-data-patient-example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235200" y="1816100"/>
            <a:ext cx="7721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Tidy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allows</a:t>
            </a:r>
            <a:r>
              <a:rPr/>
              <a:t> </a:t>
            </a:r>
            <a:r>
              <a:rPr/>
              <a:t>approaches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re-used</a:t>
            </a:r>
          </a:p>
        </p:txBody>
      </p:sp>
      <p:pic>
        <p:nvPicPr>
          <p:cNvPr descr="../images/tidydata_3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97100" y="1816100"/>
            <a:ext cx="77851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Tidy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allows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easier</a:t>
            </a:r>
            <a:r>
              <a:rPr/>
              <a:t> </a:t>
            </a:r>
            <a:r>
              <a:rPr/>
              <a:t>sharing,</a:t>
            </a:r>
            <a:r>
              <a:rPr/>
              <a:t> </a:t>
            </a:r>
            <a:r>
              <a:rPr/>
              <a:t>both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others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future</a:t>
            </a:r>
            <a:r>
              <a:rPr/>
              <a:t> </a:t>
            </a:r>
            <a:r>
              <a:rPr/>
              <a:t>self</a:t>
            </a:r>
          </a:p>
        </p:txBody>
      </p:sp>
      <p:pic>
        <p:nvPicPr>
          <p:cNvPr descr="../images/tidydata_4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35200" y="1816100"/>
            <a:ext cx="7721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 # Credit for stats cartoons</a:t>
            </a:r>
          </a:p>
          <a:p>
            <a:pPr lvl="1"/>
            <a:r>
              <a:rPr/>
              <a:t>Artwork by @allison_horst</a:t>
            </a:r>
          </a:p>
          <a:p>
            <a:pPr lvl="1"/>
            <a:r>
              <a:rPr>
                <a:hlinkClick r:id="rId2"/>
              </a:rPr>
              <a:t>https://github.com/allisonhorst/stats-illustrations</a:t>
            </a:r>
          </a:p>
          <a:p>
            <a:pPr lvl="1"/>
            <a:r>
              <a:rPr>
                <a:hlinkClick r:id="rId3"/>
              </a:rPr>
              <a:t>https://www.openscapes.org/blog/2020/10/12/tidy-data/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D468-EE70-CD4E-A3AC-039CC11E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Other</a:t>
            </a:r>
            <a:r>
              <a:rPr/>
              <a:t> </a:t>
            </a:r>
            <a:r>
              <a:rPr/>
              <a:t>main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DA37-E46B-B641-BC9F-636CB92A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Keep data rectangular</a:t>
            </a:r>
          </a:p>
          <a:p>
            <a:pPr lvl="1"/>
            <a:r>
              <a:rPr/>
              <a:t>Never try to record more than one “type” of thing in a column</a:t>
            </a:r>
          </a:p>
          <a:p>
            <a:pPr lvl="1"/>
            <a:r>
              <a:rPr/>
              <a:t>Just one header row</a:t>
            </a:r>
          </a:p>
          <a:p>
            <a:pPr lvl="1"/>
            <a:r>
              <a:rPr/>
              <a:t>Put units in column heading, not in individual cells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</Words>
  <Application>Microsoft Macintosh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session3: data good practice, ‘tidy data’ &amp; spreadsheets</dc:title>
  <dc:creator/>
  <cp:keywords/>
  <dcterms:created xsi:type="dcterms:W3CDTF">2022-02-14T17:08:13Z</dcterms:created>
  <dcterms:modified xsi:type="dcterms:W3CDTF">2022-02-14T17:08:13Z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